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4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1" r:id="rId2"/>
  </p:sldMasterIdLst>
  <p:notesMasterIdLst>
    <p:notesMasterId r:id="rId24"/>
  </p:notesMasterIdLst>
  <p:handoutMasterIdLst>
    <p:handoutMasterId r:id="rId25"/>
  </p:handoutMasterIdLst>
  <p:sldIdLst>
    <p:sldId id="290" r:id="rId3"/>
    <p:sldId id="257" r:id="rId4"/>
    <p:sldId id="258" r:id="rId5"/>
    <p:sldId id="288" r:id="rId6"/>
    <p:sldId id="289" r:id="rId7"/>
    <p:sldId id="260" r:id="rId8"/>
    <p:sldId id="267" r:id="rId9"/>
    <p:sldId id="262" r:id="rId10"/>
    <p:sldId id="282" r:id="rId11"/>
    <p:sldId id="261" r:id="rId12"/>
    <p:sldId id="276" r:id="rId13"/>
    <p:sldId id="283" r:id="rId14"/>
    <p:sldId id="277" r:id="rId15"/>
    <p:sldId id="284" r:id="rId16"/>
    <p:sldId id="278" r:id="rId17"/>
    <p:sldId id="279" r:id="rId18"/>
    <p:sldId id="270" r:id="rId19"/>
    <p:sldId id="280" r:id="rId20"/>
    <p:sldId id="281" r:id="rId21"/>
    <p:sldId id="285" r:id="rId22"/>
    <p:sldId id="292" r:id="rId23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lpana Sabapathy" initials="KS" lastIdx="5" clrIdx="0">
    <p:extLst>
      <p:ext uri="{19B8F6BF-5375-455C-9EA6-DF929625EA0E}">
        <p15:presenceInfo xmlns:p15="http://schemas.microsoft.com/office/powerpoint/2012/main" userId="Kalpana Sabapath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8002FE"/>
    <a:srgbClr val="B86B48"/>
    <a:srgbClr val="FF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77941" autoAdjust="0"/>
  </p:normalViewPr>
  <p:slideViewPr>
    <p:cSldViewPr snapToGrid="0">
      <p:cViewPr varScale="1">
        <p:scale>
          <a:sx n="57" d="100"/>
          <a:sy n="57" d="100"/>
        </p:scale>
        <p:origin x="4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179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HOMET\HOMET\EPH\EIDEKSAB\My%20Documents\UT3C\Symposium\90%2090%2090%20%20result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HOMET\HOMET\EPH\EIDEKSAB\My%20Documents\UT3C\Symposium\90%2090%2090%20%20resul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HOMET\HOMET\EPH\EIDEKSAB\My%20Documents\UT3C\Symposium\90%2090%2090%20%20results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HOMET\HOMET\EPH\EIDEKSAB\My%20Documents\UT3C\Symposium\90%2090%2090%20%20results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HOMET\HOMET\EPH\EIDEKSAB\My%20Documents\UT3C\Symposium\90%2090%2090%20%20resul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HOMET\HOMET\EPH\EIDEKSAB\My%20Documents\UT3C\Symposium\90%2090%2090%20%20results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HOMET\HOMET\EPH\EIDEKSAB\My%20Documents\UT3C\Symposium\90%2090%2090%20%20results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HOMET\HOMET\EPH\EIDEKSAB\My%20Documents\UT3C\Symposium\90%2090%2090%20%20result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ysClr val="windowText" lastClr="000000"/>
                </a:solidFill>
              </a:rPr>
              <a:t>After &gt;2 years of intervention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BCPP!$A$6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59D-4FFA-8C14-738DC0AB6ECE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59D-4FFA-8C14-738DC0AB6ECE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59D-4FFA-8C14-738DC0AB6ECE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BCPP!$B$5:$D$5</c:f>
              <c:strCache>
                <c:ptCount val="3"/>
                <c:pt idx="0">
                  <c:v>First 90</c:v>
                </c:pt>
                <c:pt idx="1">
                  <c:v>Second 90 </c:v>
                </c:pt>
                <c:pt idx="2">
                  <c:v>Third 90</c:v>
                </c:pt>
              </c:strCache>
            </c:strRef>
          </c:cat>
          <c:val>
            <c:numRef>
              <c:f>BCPP!$B$6:$D$6</c:f>
              <c:numCache>
                <c:formatCode>General</c:formatCode>
                <c:ptCount val="3"/>
                <c:pt idx="0">
                  <c:v>91</c:v>
                </c:pt>
                <c:pt idx="1">
                  <c:v>95</c:v>
                </c:pt>
                <c:pt idx="2">
                  <c:v>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59D-4FFA-8C14-738DC0AB6EC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2617680"/>
        <c:axId val="122332168"/>
      </c:barChart>
      <c:catAx>
        <c:axId val="122617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332168"/>
        <c:crosses val="autoZero"/>
        <c:auto val="1"/>
        <c:lblAlgn val="ctr"/>
        <c:lblOffset val="100"/>
        <c:noMultiLvlLbl val="0"/>
      </c:catAx>
      <c:valAx>
        <c:axId val="122332168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617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ysClr val="windowText" lastClr="000000"/>
                </a:solidFill>
              </a:rPr>
              <a:t>Before intervention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2025371828521432E-2"/>
          <c:y val="0.16708333333333336"/>
          <c:w val="0.89019685039370078"/>
          <c:h val="0.720887649460484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BCPP!$A$3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417-4064-A4FA-980D5D05FEE0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417-4064-A4FA-980D5D05FEE0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417-4064-A4FA-980D5D05FEE0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BCPP!$B$2:$D$2</c:f>
              <c:strCache>
                <c:ptCount val="3"/>
                <c:pt idx="0">
                  <c:v>First 90</c:v>
                </c:pt>
                <c:pt idx="1">
                  <c:v>Second 90 </c:v>
                </c:pt>
                <c:pt idx="2">
                  <c:v>Third 90</c:v>
                </c:pt>
              </c:strCache>
            </c:strRef>
          </c:cat>
          <c:val>
            <c:numRef>
              <c:f>BCPP!$B$3:$D$3</c:f>
              <c:numCache>
                <c:formatCode>General</c:formatCode>
                <c:ptCount val="3"/>
                <c:pt idx="0">
                  <c:v>82</c:v>
                </c:pt>
                <c:pt idx="1">
                  <c:v>86</c:v>
                </c:pt>
                <c:pt idx="2">
                  <c:v>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417-4064-A4FA-980D5D05FEE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2462104"/>
        <c:axId val="122462488"/>
      </c:barChart>
      <c:catAx>
        <c:axId val="122462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462488"/>
        <c:crosses val="autoZero"/>
        <c:auto val="1"/>
        <c:lblAlgn val="ctr"/>
        <c:lblOffset val="100"/>
        <c:noMultiLvlLbl val="0"/>
      </c:catAx>
      <c:valAx>
        <c:axId val="122462488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462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b="1" dirty="0">
                <a:solidFill>
                  <a:schemeClr val="tx1"/>
                </a:solidFill>
              </a:rPr>
              <a:t>After 2  years of intervention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2B9-4EFD-B1E8-6C3C07C45558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2B9-4EFD-B1E8-6C3C07C45558}"/>
              </c:ext>
            </c:extLst>
          </c:dPt>
          <c:dLbls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39A-4AC0-9AFA-8B135C2C1FBD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PopART!$B$5:$D$5</c:f>
              <c:strCache>
                <c:ptCount val="3"/>
                <c:pt idx="0">
                  <c:v>First 90</c:v>
                </c:pt>
                <c:pt idx="1">
                  <c:v>Second 90 </c:v>
                </c:pt>
                <c:pt idx="2">
                  <c:v>Third 90</c:v>
                </c:pt>
              </c:strCache>
            </c:strRef>
          </c:cat>
          <c:val>
            <c:numRef>
              <c:f>PopART!$B$6:$D$6</c:f>
              <c:numCache>
                <c:formatCode>General</c:formatCode>
                <c:ptCount val="3"/>
                <c:pt idx="0">
                  <c:v>87</c:v>
                </c:pt>
                <c:pt idx="1">
                  <c:v>82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2B9-4EFD-B1E8-6C3C07C4555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2536704"/>
        <c:axId val="122537088"/>
      </c:barChart>
      <c:catAx>
        <c:axId val="122536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537088"/>
        <c:crosses val="autoZero"/>
        <c:auto val="1"/>
        <c:lblAlgn val="ctr"/>
        <c:lblOffset val="100"/>
        <c:noMultiLvlLbl val="0"/>
      </c:catAx>
      <c:valAx>
        <c:axId val="122537088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536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Before intervention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PopART!$A$3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D37-4F92-9498-76439D023EA0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D37-4F92-9498-76439D023EA0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PopART!$B$2:$D$2</c:f>
              <c:strCache>
                <c:ptCount val="3"/>
                <c:pt idx="0">
                  <c:v>First 90</c:v>
                </c:pt>
                <c:pt idx="1">
                  <c:v>Second 90 </c:v>
                </c:pt>
                <c:pt idx="2">
                  <c:v>Third 90</c:v>
                </c:pt>
              </c:strCache>
            </c:strRef>
          </c:cat>
          <c:val>
            <c:numRef>
              <c:f>PopART!$B$3:$D$3</c:f>
              <c:numCache>
                <c:formatCode>General</c:formatCode>
                <c:ptCount val="3"/>
                <c:pt idx="0">
                  <c:v>55</c:v>
                </c:pt>
                <c:pt idx="1">
                  <c:v>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D37-4F92-9498-76439D023EA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3201080"/>
        <c:axId val="123201464"/>
      </c:barChart>
      <c:catAx>
        <c:axId val="123201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201464"/>
        <c:crosses val="autoZero"/>
        <c:auto val="1"/>
        <c:lblAlgn val="ctr"/>
        <c:lblOffset val="100"/>
        <c:noMultiLvlLbl val="0"/>
      </c:catAx>
      <c:valAx>
        <c:axId val="123201464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201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Before intervention*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SEARCH!$A$3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A3B-40B8-B7B9-395159A97AE9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A3B-40B8-B7B9-395159A97AE9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A3B-40B8-B7B9-395159A97AE9}"/>
              </c:ext>
            </c:extLst>
          </c:dPt>
          <c:dLbls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SEARCH!$B$2:$D$2</c:f>
              <c:strCache>
                <c:ptCount val="3"/>
                <c:pt idx="0">
                  <c:v>First 90</c:v>
                </c:pt>
                <c:pt idx="1">
                  <c:v>Second 90 </c:v>
                </c:pt>
                <c:pt idx="2">
                  <c:v>Third 90</c:v>
                </c:pt>
              </c:strCache>
            </c:strRef>
          </c:cat>
          <c:val>
            <c:numRef>
              <c:f>SEARCH!$B$3:$D$3</c:f>
              <c:numCache>
                <c:formatCode>General</c:formatCode>
                <c:ptCount val="3"/>
                <c:pt idx="0">
                  <c:v>62</c:v>
                </c:pt>
                <c:pt idx="1">
                  <c:v>81</c:v>
                </c:pt>
                <c:pt idx="2">
                  <c:v>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A3B-40B8-B7B9-395159A97AE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3175904"/>
        <c:axId val="102633704"/>
      </c:barChart>
      <c:catAx>
        <c:axId val="12317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633704"/>
        <c:crosses val="autoZero"/>
        <c:auto val="1"/>
        <c:lblAlgn val="ctr"/>
        <c:lblOffset val="100"/>
        <c:noMultiLvlLbl val="0"/>
      </c:catAx>
      <c:valAx>
        <c:axId val="10263370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175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After 2 years of intervention*</a:t>
            </a:r>
          </a:p>
        </c:rich>
      </c:tx>
      <c:layout>
        <c:manualLayout>
          <c:xMode val="edge"/>
          <c:yMode val="edge"/>
          <c:x val="0.27235411198600173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SEARCH!$A$6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993-412E-892E-83D5CFA4092B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993-412E-892E-83D5CFA4092B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993-412E-892E-83D5CFA4092B}"/>
              </c:ext>
            </c:extLst>
          </c:dPt>
          <c:dLbls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SEARCH!$B$5:$D$5</c:f>
              <c:strCache>
                <c:ptCount val="3"/>
                <c:pt idx="0">
                  <c:v>First 90</c:v>
                </c:pt>
                <c:pt idx="1">
                  <c:v>Second 90 </c:v>
                </c:pt>
                <c:pt idx="2">
                  <c:v>Third 90</c:v>
                </c:pt>
              </c:strCache>
            </c:strRef>
          </c:cat>
          <c:val>
            <c:numRef>
              <c:f>SEARCH!$B$6:$D$6</c:f>
              <c:numCache>
                <c:formatCode>General</c:formatCode>
                <c:ptCount val="3"/>
                <c:pt idx="0">
                  <c:v>95</c:v>
                </c:pt>
                <c:pt idx="1">
                  <c:v>91</c:v>
                </c:pt>
                <c:pt idx="2">
                  <c:v>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993-412E-892E-83D5CFA4092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2839320"/>
        <c:axId val="122839712"/>
      </c:barChart>
      <c:catAx>
        <c:axId val="122839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839712"/>
        <c:crosses val="autoZero"/>
        <c:auto val="1"/>
        <c:lblAlgn val="ctr"/>
        <c:lblOffset val="100"/>
        <c:noMultiLvlLbl val="0"/>
      </c:catAx>
      <c:valAx>
        <c:axId val="12283971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839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>
                <a:solidFill>
                  <a:schemeClr val="tx1"/>
                </a:solidFill>
              </a:rPr>
              <a:t>After 2 years of intervention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DB-4D63-93B8-C0CBBBC6218E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DB-4D63-93B8-C0CBBBC6218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1DB-4D63-93B8-C0CBBBC6218E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89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1DB-4D63-93B8-C0CBBBC6218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61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1DB-4D63-93B8-C0CBBBC6218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88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1DB-4D63-93B8-C0CBBBC6218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TasP!$B$5:$D$5</c:f>
              <c:strCache>
                <c:ptCount val="3"/>
                <c:pt idx="0">
                  <c:v>First 90</c:v>
                </c:pt>
                <c:pt idx="1">
                  <c:v>Second 90 </c:v>
                </c:pt>
                <c:pt idx="2">
                  <c:v>Third 90</c:v>
                </c:pt>
              </c:strCache>
            </c:strRef>
          </c:cat>
          <c:val>
            <c:numRef>
              <c:f>TasP!$B$6:$D$6</c:f>
              <c:numCache>
                <c:formatCode>General</c:formatCode>
                <c:ptCount val="3"/>
                <c:pt idx="0">
                  <c:v>89.3</c:v>
                </c:pt>
                <c:pt idx="1">
                  <c:v>61</c:v>
                </c:pt>
                <c:pt idx="2">
                  <c:v>88.1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1DB-4D63-93B8-C0CBBBC621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2841280"/>
        <c:axId val="122841672"/>
      </c:barChart>
      <c:catAx>
        <c:axId val="12284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841672"/>
        <c:crosses val="autoZero"/>
        <c:auto val="1"/>
        <c:lblAlgn val="ctr"/>
        <c:lblOffset val="100"/>
        <c:noMultiLvlLbl val="0"/>
      </c:catAx>
      <c:valAx>
        <c:axId val="12284167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841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b="1">
                <a:solidFill>
                  <a:schemeClr val="tx1"/>
                </a:solidFill>
              </a:rPr>
              <a:t>Before intervention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8DA-4570-ABD8-4BCE2DAD48CE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8DA-4570-ABD8-4BCE2DAD48C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8DA-4570-ABD8-4BCE2DAD48CE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79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8DA-4570-ABD8-4BCE2DAD48C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39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8DA-4570-ABD8-4BCE2DAD48C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78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8DA-4570-ABD8-4BCE2DAD48C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TasP!$B$2:$D$2</c:f>
              <c:strCache>
                <c:ptCount val="3"/>
                <c:pt idx="0">
                  <c:v>First 90</c:v>
                </c:pt>
                <c:pt idx="1">
                  <c:v>Second 90 </c:v>
                </c:pt>
                <c:pt idx="2">
                  <c:v>Third 90</c:v>
                </c:pt>
              </c:strCache>
            </c:strRef>
          </c:cat>
          <c:val>
            <c:numRef>
              <c:f>TasP!$B$3:$D$3</c:f>
              <c:numCache>
                <c:formatCode>General</c:formatCode>
                <c:ptCount val="3"/>
                <c:pt idx="0">
                  <c:v>78.900000000000006</c:v>
                </c:pt>
                <c:pt idx="1">
                  <c:v>38.5</c:v>
                </c:pt>
                <c:pt idx="2">
                  <c:v>77.599999999999994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8DA-4570-ABD8-4BCE2DAD48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2842456"/>
        <c:axId val="165988672"/>
      </c:barChart>
      <c:catAx>
        <c:axId val="122842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988672"/>
        <c:crosses val="autoZero"/>
        <c:auto val="1"/>
        <c:lblAlgn val="ctr"/>
        <c:lblOffset val="100"/>
        <c:noMultiLvlLbl val="0"/>
      </c:catAx>
      <c:valAx>
        <c:axId val="165988672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842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0.82354</cdr:x>
      <cdr:y>0.02958</cdr:y>
    </cdr:from>
    <cdr:to>
      <cdr:x>1</cdr:x>
      <cdr:y>0.14124</cdr:y>
    </cdr:to>
    <cdr:sp macro="" textlink="">
      <cdr:nvSpPr>
        <cdr:cNvPr id="2" name="TextBox 22"/>
        <cdr:cNvSpPr txBox="1"/>
      </cdr:nvSpPr>
      <cdr:spPr>
        <a:xfrm xmlns:a="http://schemas.openxmlformats.org/drawingml/2006/main">
          <a:off x="4699601" y="97827"/>
          <a:ext cx="100699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b="1" dirty="0"/>
            <a:t>85% VS</a:t>
          </a:r>
        </a:p>
      </cdr:txBody>
    </cdr:sp>
  </cdr:relSizeAnchor>
  <cdr:relSizeAnchor xmlns:cdr="http://schemas.openxmlformats.org/drawingml/2006/chartDrawing">
    <cdr:from>
      <cdr:x>0.81296</cdr:x>
      <cdr:y>0</cdr:y>
    </cdr:from>
    <cdr:to>
      <cdr:x>0.97531</cdr:x>
      <cdr:y>0.17789</cdr:y>
    </cdr:to>
    <cdr:sp macro="" textlink="">
      <cdr:nvSpPr>
        <cdr:cNvPr id="3" name="Oval 2"/>
        <cdr:cNvSpPr/>
      </cdr:nvSpPr>
      <cdr:spPr>
        <a:xfrm xmlns:a="http://schemas.openxmlformats.org/drawingml/2006/main">
          <a:off x="4639212" y="-1433690"/>
          <a:ext cx="926472" cy="588409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57150">
          <a:solidFill>
            <a:srgbClr val="FF66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GB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0.62775</cdr:x>
      <cdr:y>0.27059</cdr:y>
    </cdr:from>
    <cdr:to>
      <cdr:x>0.82742</cdr:x>
      <cdr:y>0.45567</cdr:y>
    </cdr:to>
    <cdr:sp macro="" textlink="">
      <cdr:nvSpPr>
        <cdr:cNvPr id="2" name="TextBox 7">
          <a:extLst xmlns:a="http://schemas.openxmlformats.org/drawingml/2006/main">
            <a:ext uri="{FF2B5EF4-FFF2-40B4-BE49-F238E27FC236}">
              <a16:creationId xmlns:a16="http://schemas.microsoft.com/office/drawing/2014/main" xmlns="" id="{3A1F5CE6-768F-4FFA-9CD8-188EA49CA074}"/>
            </a:ext>
          </a:extLst>
        </cdr:cNvPr>
        <cdr:cNvSpPr txBox="1"/>
      </cdr:nvSpPr>
      <cdr:spPr>
        <a:xfrm xmlns:a="http://schemas.openxmlformats.org/drawingml/2006/main">
          <a:off x="3375662" y="944899"/>
          <a:ext cx="1073692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b="1" dirty="0"/>
            <a:t>71% ART </a:t>
          </a:r>
        </a:p>
        <a:p xmlns:a="http://schemas.openxmlformats.org/drawingml/2006/main">
          <a:r>
            <a:rPr lang="en-GB" b="1" dirty="0"/>
            <a:t>coverage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0.06192</cdr:x>
      <cdr:y>0.21356</cdr:y>
    </cdr:from>
    <cdr:to>
      <cdr:x>0.9715</cdr:x>
      <cdr:y>0.21461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xmlns="" id="{00518C84-E97B-461F-A8B2-C659F23B0B6F}"/>
            </a:ext>
          </a:extLst>
        </cdr:cNvPr>
        <cdr:cNvCxnSpPr/>
      </cdr:nvCxnSpPr>
      <cdr:spPr>
        <a:xfrm xmlns:a="http://schemas.openxmlformats.org/drawingml/2006/main">
          <a:off x="329757" y="718159"/>
          <a:ext cx="4844059" cy="353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0.83394</cdr:x>
      <cdr:y>0.04764</cdr:y>
    </cdr:from>
    <cdr:to>
      <cdr:x>1</cdr:x>
      <cdr:y>0.15585</cdr:y>
    </cdr:to>
    <cdr:sp macro="" textlink="">
      <cdr:nvSpPr>
        <cdr:cNvPr id="2" name="TextBox 7"/>
        <cdr:cNvSpPr txBox="1"/>
      </cdr:nvSpPr>
      <cdr:spPr>
        <a:xfrm xmlns:a="http://schemas.openxmlformats.org/drawingml/2006/main">
          <a:off x="4505827" y="162606"/>
          <a:ext cx="883383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b="1" dirty="0"/>
            <a:t>76% VS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0.82238</cdr:x>
      <cdr:y>0.05183</cdr:y>
    </cdr:from>
    <cdr:to>
      <cdr:x>0.99461</cdr:x>
      <cdr:y>0.16203</cdr:y>
    </cdr:to>
    <cdr:sp macro="" textlink="">
      <cdr:nvSpPr>
        <cdr:cNvPr id="2" name="TextBox 9"/>
        <cdr:cNvSpPr txBox="1"/>
      </cdr:nvSpPr>
      <cdr:spPr>
        <a:xfrm xmlns:a="http://schemas.openxmlformats.org/drawingml/2006/main">
          <a:off x="4218040" y="173709"/>
          <a:ext cx="883383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800" b="1" dirty="0"/>
            <a:t>48% VS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D2759-C86F-4F5E-9D0F-A467682032EF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13AEF-65A9-4A89-839E-87BB40331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47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11A60-F94C-4ACC-8B8F-F394CDF6C29C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7AB66-1474-4E25-8298-E4A1A1F1E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63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7AB66-1474-4E25-8298-E4A1A1F1ED2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090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7AB66-1474-4E25-8298-E4A1A1F1ED2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5828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7AB66-1474-4E25-8298-E4A1A1F1ED2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5739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7AB66-1474-4E25-8298-E4A1A1F1ED2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8406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7AB66-1474-4E25-8298-E4A1A1F1ED2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1164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7AB66-1474-4E25-8298-E4A1A1F1ED2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300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7AB66-1474-4E25-8298-E4A1A1F1ED2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6602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7AB66-1474-4E25-8298-E4A1A1F1ED2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9616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7AB66-1474-4E25-8298-E4A1A1F1ED2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4278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7AB66-1474-4E25-8298-E4A1A1F1ED25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6936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7AB66-1474-4E25-8298-E4A1A1F1ED25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211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7AB66-1474-4E25-8298-E4A1A1F1ED2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896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7AB66-1474-4E25-8298-E4A1A1F1ED2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547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7AB66-1474-4E25-8298-E4A1A1F1ED2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708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7AB66-1474-4E25-8298-E4A1A1F1ED2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862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7AB66-1474-4E25-8298-E4A1A1F1ED2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408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7AB66-1474-4E25-8298-E4A1A1F1ED2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711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7AB66-1474-4E25-8298-E4A1A1F1ED2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4971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7AB66-1474-4E25-8298-E4A1A1F1ED2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750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5AAC-EF73-49DA-8F23-A3BB9EFBA60A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2CCE-DFBC-4993-94D5-B510B94966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426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5AAC-EF73-49DA-8F23-A3BB9EFBA60A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2CCE-DFBC-4993-94D5-B510B94966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00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5AAC-EF73-49DA-8F23-A3BB9EFBA60A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2CCE-DFBC-4993-94D5-B510B94966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533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51" y="1843806"/>
            <a:ext cx="10807700" cy="2662481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2197100" y="6035773"/>
            <a:ext cx="10303989" cy="454358"/>
            <a:chOff x="1647825" y="6035773"/>
            <a:chExt cx="7727992" cy="454358"/>
          </a:xfrm>
        </p:grpSpPr>
        <p:sp>
          <p:nvSpPr>
            <p:cNvPr id="2" name="TextBox 1"/>
            <p:cNvSpPr txBox="1"/>
            <p:nvPr userDrawn="1"/>
          </p:nvSpPr>
          <p:spPr>
            <a:xfrm>
              <a:off x="2108242" y="6077480"/>
              <a:ext cx="7267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8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8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8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8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825" y="6035773"/>
              <a:ext cx="460417" cy="4543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85126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7"/>
            <a:ext cx="10363200" cy="1470025"/>
          </a:xfrm>
        </p:spPr>
        <p:txBody>
          <a:bodyPr/>
          <a:lstStyle>
            <a:lvl1pPr>
              <a:defRPr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AU" dirty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enter presenter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118" y="343815"/>
            <a:ext cx="5483765" cy="1350927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2915170" y="6447072"/>
            <a:ext cx="8734964" cy="333673"/>
            <a:chOff x="3209637" y="6447071"/>
            <a:chExt cx="6551223" cy="333673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3491760" y="6447071"/>
              <a:ext cx="626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baseline="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9637" y="6447523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7222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480" y="274639"/>
            <a:ext cx="1069104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480" y="1600202"/>
            <a:ext cx="10691040" cy="4525963"/>
          </a:xfrm>
        </p:spPr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396" y="6360363"/>
            <a:ext cx="143796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750481" y="6372784"/>
            <a:ext cx="9332111" cy="333221"/>
            <a:chOff x="562860" y="6372783"/>
            <a:chExt cx="6999083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844984" y="6385505"/>
              <a:ext cx="67169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60" y="6372783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48692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406902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396" y="6356704"/>
            <a:ext cx="143796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914400" y="6369125"/>
            <a:ext cx="9264952" cy="333221"/>
            <a:chOff x="685800" y="6369124"/>
            <a:chExt cx="6948714" cy="333221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967924" y="6381846"/>
              <a:ext cx="66665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6369124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97688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864" y="274639"/>
            <a:ext cx="1106427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863" y="1600202"/>
            <a:ext cx="5115611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3336" y="1600202"/>
            <a:ext cx="5384800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396" y="6356704"/>
            <a:ext cx="143796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563863" y="6369125"/>
            <a:ext cx="9692899" cy="333221"/>
            <a:chOff x="422897" y="6369124"/>
            <a:chExt cx="726967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05021" y="6381846"/>
              <a:ext cx="69875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897" y="6369124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862505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7655" y="1535114"/>
            <a:ext cx="511772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7655" y="2174875"/>
            <a:ext cx="511772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5251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5251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396" y="6360361"/>
            <a:ext cx="1437961" cy="358060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750459" y="6372782"/>
            <a:ext cx="9477275" cy="333221"/>
            <a:chOff x="562844" y="6372781"/>
            <a:chExt cx="7107956" cy="333221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844968" y="6385503"/>
              <a:ext cx="68258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2781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249115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396" y="6360361"/>
            <a:ext cx="1437961" cy="358060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681183" y="6372782"/>
            <a:ext cx="9507845" cy="333221"/>
            <a:chOff x="510887" y="6372781"/>
            <a:chExt cx="713088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93011" y="6385503"/>
              <a:ext cx="6848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887" y="6372781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1800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297" y="273050"/>
            <a:ext cx="3729368" cy="1162051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2671" y="273053"/>
            <a:ext cx="6815667" cy="5853113"/>
          </a:xfrm>
        </p:spPr>
        <p:txBody>
          <a:bodyPr/>
          <a:lstStyle>
            <a:lvl1pPr>
              <a:defRPr sz="3200">
                <a:latin typeface="Raleway" panose="020B0503030101060003" pitchFamily="34" charset="0"/>
              </a:defRPr>
            </a:lvl1pPr>
            <a:lvl2pPr>
              <a:defRPr sz="2800">
                <a:latin typeface="Raleway" panose="020B0503030101060003" pitchFamily="34" charset="0"/>
              </a:defRPr>
            </a:lvl2pPr>
            <a:lvl3pPr>
              <a:defRPr sz="2400">
                <a:latin typeface="Raleway" panose="020B0503030101060003" pitchFamily="34" charset="0"/>
              </a:defRPr>
            </a:lvl3pPr>
            <a:lvl4pPr>
              <a:defRPr sz="2000">
                <a:latin typeface="Raleway" panose="020B0503030101060003" pitchFamily="34" charset="0"/>
              </a:defRPr>
            </a:lvl4pPr>
            <a:lvl5pPr>
              <a:defRPr sz="2000">
                <a:latin typeface="Raleway" panose="020B05030301010600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7297" y="1435103"/>
            <a:ext cx="3729368" cy="46910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396" y="6356704"/>
            <a:ext cx="143796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751155" y="6369125"/>
            <a:ext cx="9505605" cy="333221"/>
            <a:chOff x="563366" y="6369124"/>
            <a:chExt cx="7129204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845489" y="6381846"/>
              <a:ext cx="68470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66" y="6369124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850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5AAC-EF73-49DA-8F23-A3BB9EFBA60A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2CCE-DFBC-4993-94D5-B510B94966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0379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4800601"/>
            <a:ext cx="7315200" cy="566739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Raleway" panose="020B05030301010600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5367339"/>
            <a:ext cx="7315200" cy="8048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396" y="6356704"/>
            <a:ext cx="143796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1155317" y="6369125"/>
            <a:ext cx="8334937" cy="333221"/>
            <a:chOff x="866487" y="6369124"/>
            <a:chExt cx="6251203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1148611" y="6381846"/>
              <a:ext cx="59690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487" y="6369124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009658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459" y="1600202"/>
            <a:ext cx="10691084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6063" y="6359567"/>
            <a:ext cx="1422624" cy="354242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750459" y="6370079"/>
            <a:ext cx="9053064" cy="333221"/>
            <a:chOff x="562844" y="6370078"/>
            <a:chExt cx="6789798" cy="333221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844967" y="6382800"/>
              <a:ext cx="6507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0078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16279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732" y="6356704"/>
            <a:ext cx="143796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95145" y="6369125"/>
            <a:ext cx="9226187" cy="333221"/>
            <a:chOff x="446359" y="6369124"/>
            <a:chExt cx="6919640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728482" y="6381846"/>
              <a:ext cx="66375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359" y="6369124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5237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5AAC-EF73-49DA-8F23-A3BB9EFBA60A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2CCE-DFBC-4993-94D5-B510B94966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726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5AAC-EF73-49DA-8F23-A3BB9EFBA60A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2CCE-DFBC-4993-94D5-B510B94966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217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5AAC-EF73-49DA-8F23-A3BB9EFBA60A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2CCE-DFBC-4993-94D5-B510B94966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144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5AAC-EF73-49DA-8F23-A3BB9EFBA60A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2CCE-DFBC-4993-94D5-B510B94966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75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5AAC-EF73-49DA-8F23-A3BB9EFBA60A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2CCE-DFBC-4993-94D5-B510B94966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689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5AAC-EF73-49DA-8F23-A3BB9EFBA60A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2CCE-DFBC-4993-94D5-B510B94966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757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5AAC-EF73-49DA-8F23-A3BB9EFBA60A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2CCE-DFBC-4993-94D5-B510B94966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670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F5AAC-EF73-49DA-8F23-A3BB9EFBA60A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52CCE-DFBC-4993-94D5-B510B94966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493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87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99D2"/>
          </a:solidFill>
          <a:latin typeface="Raleway" panose="020B0503030101060003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825" y="1655475"/>
            <a:ext cx="11469187" cy="1470025"/>
          </a:xfrm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2800" dirty="0">
                <a:latin typeface="+mj-lt"/>
              </a:rPr>
              <a:t>From trials to </a:t>
            </a:r>
            <a:r>
              <a:rPr lang="en-US" sz="2800" dirty="0" err="1">
                <a:latin typeface="+mj-lt"/>
              </a:rPr>
              <a:t>programmes</a:t>
            </a:r>
            <a:r>
              <a:rPr lang="en-US" sz="2800" dirty="0">
                <a:latin typeface="+mj-lt"/>
              </a:rPr>
              <a:t>: Lessons learned from four trials of </a:t>
            </a:r>
            <a:br>
              <a:rPr lang="en-US" sz="2800" dirty="0">
                <a:latin typeface="+mj-lt"/>
              </a:rPr>
            </a:br>
            <a:r>
              <a:rPr lang="en-US" sz="2800" dirty="0">
                <a:latin typeface="+mj-lt"/>
              </a:rPr>
              <a:t>Universal Testing and Treatment (UTT) in Sub-Saharan Africa</a:t>
            </a:r>
            <a:br>
              <a:rPr lang="en-US" sz="2800" dirty="0">
                <a:latin typeface="+mj-lt"/>
              </a:rPr>
            </a:br>
            <a:r>
              <a:rPr lang="en-US" sz="2800" dirty="0">
                <a:latin typeface="+mj-lt"/>
              </a:rPr>
              <a:t>24</a:t>
            </a:r>
            <a:r>
              <a:rPr lang="en-US" sz="2800" baseline="30000" dirty="0">
                <a:latin typeface="+mj-lt"/>
              </a:rPr>
              <a:t>th</a:t>
            </a:r>
            <a:r>
              <a:rPr lang="en-US" sz="2800" dirty="0">
                <a:latin typeface="+mj-lt"/>
              </a:rPr>
              <a:t> July 2018</a:t>
            </a:r>
            <a:endParaRPr lang="en-GB" sz="2800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825" y="3342800"/>
            <a:ext cx="11469187" cy="2808514"/>
          </a:xfrm>
        </p:spPr>
        <p:txBody>
          <a:bodyPr>
            <a:normAutofit fontScale="77500" lnSpcReduction="20000"/>
          </a:bodyPr>
          <a:lstStyle/>
          <a:p>
            <a:r>
              <a:rPr lang="en-US" sz="4400" b="1" dirty="0">
                <a:latin typeface="+mj-lt"/>
              </a:rPr>
              <a:t>Estimates of coverage against the 90:90:90 UNAIDS targets: </a:t>
            </a:r>
            <a:br>
              <a:rPr lang="en-US" sz="4400" b="1" dirty="0">
                <a:latin typeface="+mj-lt"/>
              </a:rPr>
            </a:br>
            <a:r>
              <a:rPr lang="en-US" sz="4400" b="1" dirty="0">
                <a:latin typeface="+mj-lt"/>
              </a:rPr>
              <a:t>Comparison of methods and findings</a:t>
            </a:r>
            <a:endParaRPr lang="en-GB" sz="4400" b="1" dirty="0">
              <a:latin typeface="+mj-lt"/>
            </a:endParaRPr>
          </a:p>
          <a:p>
            <a:endParaRPr lang="en-GB" sz="2100" b="1" dirty="0">
              <a:latin typeface="+mj-lt"/>
            </a:endParaRPr>
          </a:p>
          <a:p>
            <a:r>
              <a:rPr lang="en-GB" sz="3600" b="1" dirty="0">
                <a:latin typeface="+mj-lt"/>
              </a:rPr>
              <a:t>Kalpana Sabapathy</a:t>
            </a:r>
          </a:p>
          <a:p>
            <a:r>
              <a:rPr lang="en-GB" sz="2800" b="1" dirty="0"/>
              <a:t>London School of Hygiene and Tropical Medicine,</a:t>
            </a:r>
          </a:p>
          <a:p>
            <a:r>
              <a:rPr lang="en-GB" sz="2800" b="1" dirty="0"/>
              <a:t> HPTN 071 (</a:t>
            </a:r>
            <a:r>
              <a:rPr lang="en-GB" sz="2800" b="1" dirty="0" err="1"/>
              <a:t>PopART</a:t>
            </a:r>
            <a:r>
              <a:rPr lang="en-GB" sz="2800" b="1" dirty="0"/>
              <a:t>) trial</a:t>
            </a:r>
          </a:p>
          <a:p>
            <a:r>
              <a:rPr lang="en-GB" sz="3600" b="1" dirty="0">
                <a:latin typeface="+mj-lt"/>
              </a:rPr>
              <a:t>On behalf of the Universal Test and Treat Trials Consortium (UT3C)</a:t>
            </a:r>
          </a:p>
          <a:p>
            <a:endParaRPr lang="en-GB" sz="41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553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368" y="356982"/>
            <a:ext cx="11513582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Approaches for identifying 1</a:t>
            </a:r>
            <a:r>
              <a:rPr lang="en-GB" b="1" baseline="30000" dirty="0"/>
              <a:t>st</a:t>
            </a:r>
            <a:r>
              <a:rPr lang="en-GB" b="1" dirty="0"/>
              <a:t> 90:</a:t>
            </a:r>
            <a:br>
              <a:rPr lang="en-GB" b="1" dirty="0"/>
            </a:br>
            <a:r>
              <a:rPr lang="en-GB" b="1" dirty="0"/>
              <a:t>Knowledge of HIV-positive status and HIV-status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5934698"/>
              </p:ext>
            </p:extLst>
          </p:nvPr>
        </p:nvGraphicFramePr>
        <p:xfrm>
          <a:off x="300445" y="1849661"/>
          <a:ext cx="11534505" cy="449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1625">
                  <a:extLst>
                    <a:ext uri="{9D8B030D-6E8A-4147-A177-3AD203B41FA5}">
                      <a16:colId xmlns:a16="http://schemas.microsoft.com/office/drawing/2014/main" xmlns="" val="4116255734"/>
                    </a:ext>
                  </a:extLst>
                </a:gridCol>
                <a:gridCol w="2090720">
                  <a:extLst>
                    <a:ext uri="{9D8B030D-6E8A-4147-A177-3AD203B41FA5}">
                      <a16:colId xmlns:a16="http://schemas.microsoft.com/office/drawing/2014/main" xmlns="" val="86683109"/>
                    </a:ext>
                  </a:extLst>
                </a:gridCol>
                <a:gridCol w="2090720">
                  <a:extLst>
                    <a:ext uri="{9D8B030D-6E8A-4147-A177-3AD203B41FA5}">
                      <a16:colId xmlns:a16="http://schemas.microsoft.com/office/drawing/2014/main" xmlns="" val="2906435348"/>
                    </a:ext>
                  </a:extLst>
                </a:gridCol>
                <a:gridCol w="2090720">
                  <a:extLst>
                    <a:ext uri="{9D8B030D-6E8A-4147-A177-3AD203B41FA5}">
                      <a16:colId xmlns:a16="http://schemas.microsoft.com/office/drawing/2014/main" xmlns="" val="1766565945"/>
                    </a:ext>
                  </a:extLst>
                </a:gridCol>
                <a:gridCol w="2090720">
                  <a:extLst>
                    <a:ext uri="{9D8B030D-6E8A-4147-A177-3AD203B41FA5}">
                      <a16:colId xmlns:a16="http://schemas.microsoft.com/office/drawing/2014/main" xmlns="" val="3584584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BCPP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bg1"/>
                          </a:solidFill>
                        </a:rPr>
                        <a:t>PopART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SEARCH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TasP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52108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Blood sample (independent</a:t>
                      </a:r>
                      <a:r>
                        <a:rPr lang="en-GB" b="1" baseline="0" dirty="0"/>
                        <a:t> of uptake of HIV rapid testing)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No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Yes – dried blood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spots for ELISA 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0256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HIV rapid diagnostic testing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099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Public health</a:t>
                      </a:r>
                      <a:r>
                        <a:rPr lang="en-GB" b="1" baseline="0" dirty="0"/>
                        <a:t> record of receiving HIV care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2390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Self-report of</a:t>
                      </a:r>
                      <a:r>
                        <a:rPr lang="en-GB" b="1" baseline="0" dirty="0"/>
                        <a:t> </a:t>
                      </a:r>
                      <a:r>
                        <a:rPr lang="en-GB" b="1" baseline="0" dirty="0" err="1"/>
                        <a:t>HIV+ve</a:t>
                      </a:r>
                      <a:r>
                        <a:rPr lang="en-GB" b="1" baseline="0" dirty="0"/>
                        <a:t> status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Yes – with documentation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Yes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2921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Self-report of HIV-</a:t>
                      </a:r>
                      <a:r>
                        <a:rPr lang="en-GB" b="1" dirty="0" err="1"/>
                        <a:t>ve</a:t>
                      </a:r>
                      <a:r>
                        <a:rPr lang="en-GB" b="1" dirty="0"/>
                        <a:t> status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Yes, if documented test result in last 3 months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Yes, </a:t>
                      </a:r>
                      <a:r>
                        <a:rPr lang="en-GB" b="1" baseline="0" dirty="0">
                          <a:solidFill>
                            <a:schemeClr val="bg1"/>
                          </a:solidFill>
                        </a:rPr>
                        <a:t>if reported testing in last 3m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067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Data from baseline intervention delivery for estimates at latter time-point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8419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590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8311" y="0"/>
            <a:ext cx="5203689" cy="3902767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770705" y="2312118"/>
            <a:ext cx="6087291" cy="274320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5725" y="2516310"/>
            <a:ext cx="3246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All people living in a community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537252" y="3089834"/>
            <a:ext cx="5473144" cy="213975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355725" y="3638939"/>
            <a:ext cx="4780567" cy="1794841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38755" y="3191230"/>
            <a:ext cx="3350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All people living with HIV (PLWH)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47910" y="3813894"/>
            <a:ext cx="3857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90% PLWH diagnosed and know status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008242" y="4265983"/>
            <a:ext cx="4306958" cy="1391739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85460" y="4350610"/>
            <a:ext cx="2970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90% diagnosed PLWH on ART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28831" y="949707"/>
            <a:ext cx="3373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latin typeface="+mj-lt"/>
              </a:rPr>
              <a:t>Second -90</a:t>
            </a:r>
          </a:p>
        </p:txBody>
      </p:sp>
    </p:spTree>
    <p:extLst>
      <p:ext uri="{BB962C8B-B14F-4D97-AF65-F5344CB8AC3E}">
        <p14:creationId xmlns:p14="http://schemas.microsoft.com/office/powerpoint/2010/main" val="1979298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368" y="356982"/>
            <a:ext cx="1151358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Approaches for identifying 2</a:t>
            </a:r>
            <a:r>
              <a:rPr lang="en-GB" b="1" baseline="30000" dirty="0"/>
              <a:t>nd</a:t>
            </a:r>
            <a:r>
              <a:rPr lang="en-GB" b="1" dirty="0"/>
              <a:t> 90 </a:t>
            </a:r>
            <a:br>
              <a:rPr lang="en-GB" b="1" dirty="0"/>
            </a:br>
            <a:r>
              <a:rPr lang="en-GB" b="1" dirty="0"/>
              <a:t>ART among those with knowledge of HIV-positive status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7738028"/>
              </p:ext>
            </p:extLst>
          </p:nvPr>
        </p:nvGraphicFramePr>
        <p:xfrm>
          <a:off x="300445" y="1849661"/>
          <a:ext cx="11534505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1625">
                  <a:extLst>
                    <a:ext uri="{9D8B030D-6E8A-4147-A177-3AD203B41FA5}">
                      <a16:colId xmlns:a16="http://schemas.microsoft.com/office/drawing/2014/main" xmlns="" val="4116255734"/>
                    </a:ext>
                  </a:extLst>
                </a:gridCol>
                <a:gridCol w="2090720">
                  <a:extLst>
                    <a:ext uri="{9D8B030D-6E8A-4147-A177-3AD203B41FA5}">
                      <a16:colId xmlns:a16="http://schemas.microsoft.com/office/drawing/2014/main" xmlns="" val="86683109"/>
                    </a:ext>
                  </a:extLst>
                </a:gridCol>
                <a:gridCol w="2090720">
                  <a:extLst>
                    <a:ext uri="{9D8B030D-6E8A-4147-A177-3AD203B41FA5}">
                      <a16:colId xmlns:a16="http://schemas.microsoft.com/office/drawing/2014/main" xmlns="" val="2906435348"/>
                    </a:ext>
                  </a:extLst>
                </a:gridCol>
                <a:gridCol w="2090720">
                  <a:extLst>
                    <a:ext uri="{9D8B030D-6E8A-4147-A177-3AD203B41FA5}">
                      <a16:colId xmlns:a16="http://schemas.microsoft.com/office/drawing/2014/main" xmlns="" val="1766565945"/>
                    </a:ext>
                  </a:extLst>
                </a:gridCol>
                <a:gridCol w="2090720">
                  <a:extLst>
                    <a:ext uri="{9D8B030D-6E8A-4147-A177-3AD203B41FA5}">
                      <a16:colId xmlns:a16="http://schemas.microsoft.com/office/drawing/2014/main" xmlns="" val="3584584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BCPP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bg1"/>
                          </a:solidFill>
                        </a:rPr>
                        <a:t>PopART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SEARCH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TasP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52108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Public health</a:t>
                      </a:r>
                      <a:r>
                        <a:rPr lang="en-GB" b="1" baseline="0" dirty="0"/>
                        <a:t> record of receiving ART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Yes – from both trial 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&amp; government run clinics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8778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Self-reported ART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Yes - with documentation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Yes - (with documentation)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067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Self-reported</a:t>
                      </a:r>
                      <a:r>
                        <a:rPr lang="en-GB" b="1" baseline="0" dirty="0"/>
                        <a:t> </a:t>
                      </a:r>
                      <a:r>
                        <a:rPr lang="en-GB" b="1" baseline="0" dirty="0" err="1"/>
                        <a:t>HIV+ve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Yes,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with documentation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3064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Data from baseline intervention delivery for estimates at latter time-points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8419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1389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8311" y="0"/>
            <a:ext cx="5203689" cy="3902767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770705" y="2312118"/>
            <a:ext cx="6087291" cy="274320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5725" y="2516310"/>
            <a:ext cx="3246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All people living in a community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537252" y="3089834"/>
            <a:ext cx="5473144" cy="213975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355725" y="3638939"/>
            <a:ext cx="4780567" cy="1794841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4881" y="3191230"/>
            <a:ext cx="3350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All people living with HIV (PLWH)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52414" y="3813894"/>
            <a:ext cx="3857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90% PLWH diagnosed and know status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008242" y="4265983"/>
            <a:ext cx="4306958" cy="1391739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63838" y="4350610"/>
            <a:ext cx="2970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90% diagnosed PLWH on ART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559783" y="4804569"/>
            <a:ext cx="3950730" cy="1052063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81980" y="4894667"/>
            <a:ext cx="3254311" cy="652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90% diagnosed PLWH on ART &amp; virally suppressed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28831" y="949707"/>
            <a:ext cx="3373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latin typeface="+mj-lt"/>
              </a:rPr>
              <a:t>Third -90</a:t>
            </a:r>
          </a:p>
        </p:txBody>
      </p:sp>
    </p:spTree>
    <p:extLst>
      <p:ext uri="{BB962C8B-B14F-4D97-AF65-F5344CB8AC3E}">
        <p14:creationId xmlns:p14="http://schemas.microsoft.com/office/powerpoint/2010/main" val="1750125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368" y="444216"/>
            <a:ext cx="11513582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Approaches for identifying 3</a:t>
            </a:r>
            <a:r>
              <a:rPr lang="en-GB" b="1" baseline="30000" dirty="0"/>
              <a:t>rd</a:t>
            </a:r>
            <a:r>
              <a:rPr lang="en-GB" b="1" dirty="0"/>
              <a:t> 90:</a:t>
            </a:r>
            <a:br>
              <a:rPr lang="en-GB" b="1" dirty="0"/>
            </a:br>
            <a:r>
              <a:rPr lang="en-GB" b="1" dirty="0"/>
              <a:t> Viral suppression among those on ART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8871186"/>
              </p:ext>
            </p:extLst>
          </p:nvPr>
        </p:nvGraphicFramePr>
        <p:xfrm>
          <a:off x="300445" y="1966396"/>
          <a:ext cx="11534503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9509">
                  <a:extLst>
                    <a:ext uri="{9D8B030D-6E8A-4147-A177-3AD203B41FA5}">
                      <a16:colId xmlns:a16="http://schemas.microsoft.com/office/drawing/2014/main" xmlns="" val="4116255734"/>
                    </a:ext>
                  </a:extLst>
                </a:gridCol>
                <a:gridCol w="2037806">
                  <a:extLst>
                    <a:ext uri="{9D8B030D-6E8A-4147-A177-3AD203B41FA5}">
                      <a16:colId xmlns:a16="http://schemas.microsoft.com/office/drawing/2014/main" xmlns="" val="86683109"/>
                    </a:ext>
                  </a:extLst>
                </a:gridCol>
                <a:gridCol w="1733006">
                  <a:extLst>
                    <a:ext uri="{9D8B030D-6E8A-4147-A177-3AD203B41FA5}">
                      <a16:colId xmlns:a16="http://schemas.microsoft.com/office/drawing/2014/main" xmlns="" val="2906435348"/>
                    </a:ext>
                  </a:extLst>
                </a:gridCol>
                <a:gridCol w="2272937">
                  <a:extLst>
                    <a:ext uri="{9D8B030D-6E8A-4147-A177-3AD203B41FA5}">
                      <a16:colId xmlns:a16="http://schemas.microsoft.com/office/drawing/2014/main" xmlns="" val="1766565945"/>
                    </a:ext>
                  </a:extLst>
                </a:gridCol>
                <a:gridCol w="2891245">
                  <a:extLst>
                    <a:ext uri="{9D8B030D-6E8A-4147-A177-3AD203B41FA5}">
                      <a16:colId xmlns:a16="http://schemas.microsoft.com/office/drawing/2014/main" xmlns="" val="3584584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BCPP (&lt;400c/ml)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bg1"/>
                          </a:solidFill>
                        </a:rPr>
                        <a:t>PopART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SEARCH (&lt;500c/ml)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TasP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 (&lt;400c/ml)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52108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Blood sample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2302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Public health</a:t>
                      </a:r>
                      <a:r>
                        <a:rPr lang="en-GB" b="1" baseline="0" dirty="0"/>
                        <a:t> record of viral load done for HIV care monitoring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Yes – from both trial 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&amp; government run clinics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1823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Public health</a:t>
                      </a:r>
                      <a:r>
                        <a:rPr lang="en-GB" b="1" baseline="0" dirty="0"/>
                        <a:t> record of receiving ART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Yes – from both trial 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&amp; government run clinics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2921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Self-reported ART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Yes - with documentation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06781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97601" y="6277274"/>
            <a:ext cx="5637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</a:t>
            </a:r>
            <a:r>
              <a:rPr lang="en-GB" dirty="0" err="1"/>
              <a:t>PopART</a:t>
            </a:r>
            <a:r>
              <a:rPr lang="en-GB" dirty="0"/>
              <a:t> data on viral suppression not currently available</a:t>
            </a:r>
          </a:p>
        </p:txBody>
      </p:sp>
    </p:spTree>
    <p:extLst>
      <p:ext uri="{BB962C8B-B14F-4D97-AF65-F5344CB8AC3E}">
        <p14:creationId xmlns:p14="http://schemas.microsoft.com/office/powerpoint/2010/main" val="3955353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8311" y="0"/>
            <a:ext cx="5203689" cy="3902767"/>
          </a:xfrm>
          <a:prstGeom prst="rect">
            <a:avLst/>
          </a:prstGeom>
        </p:spPr>
      </p:pic>
      <p:sp>
        <p:nvSpPr>
          <p:cNvPr id="18" name="Title 3"/>
          <p:cNvSpPr>
            <a:spLocks noGrp="1"/>
          </p:cNvSpPr>
          <p:nvPr>
            <p:ph type="title"/>
          </p:nvPr>
        </p:nvSpPr>
        <p:spPr>
          <a:xfrm>
            <a:off x="326571" y="3390798"/>
            <a:ext cx="6988628" cy="1206817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>Outcomes achieved </a:t>
            </a:r>
            <a:br>
              <a:rPr lang="en-GB" b="1" dirty="0"/>
            </a:br>
            <a:r>
              <a:rPr lang="en-GB" b="1" dirty="0"/>
              <a:t>after ~2 years of trial interventions</a:t>
            </a:r>
          </a:p>
        </p:txBody>
      </p:sp>
    </p:spTree>
    <p:extLst>
      <p:ext uri="{BB962C8B-B14F-4D97-AF65-F5344CB8AC3E}">
        <p14:creationId xmlns:p14="http://schemas.microsoft.com/office/powerpoint/2010/main" val="2342136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2482257"/>
              </p:ext>
            </p:extLst>
          </p:nvPr>
        </p:nvGraphicFramePr>
        <p:xfrm>
          <a:off x="5740334" y="1433690"/>
          <a:ext cx="5706599" cy="3307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BCPP</a:t>
            </a:r>
            <a:endParaRPr lang="en-GB" sz="32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545738" y="4646204"/>
            <a:ext cx="947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 n = 13705</a:t>
            </a:r>
          </a:p>
          <a:p>
            <a:r>
              <a:rPr lang="en-GB" sz="1400" b="1" dirty="0"/>
              <a:t>N = 15093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10689" y="4638437"/>
            <a:ext cx="947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 n = 13051</a:t>
            </a:r>
          </a:p>
          <a:p>
            <a:r>
              <a:rPr lang="en-GB" sz="1400" b="1" dirty="0"/>
              <a:t>N = 13705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3673" y="6110832"/>
            <a:ext cx="9471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*Known to have started ART and alive at end of second intervention round of delivery and VL result available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64354" y="4641959"/>
            <a:ext cx="1019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 n = 11803</a:t>
            </a:r>
          </a:p>
          <a:p>
            <a:r>
              <a:rPr lang="en-GB" sz="1400" b="1" dirty="0"/>
              <a:t>N = 12087*</a:t>
            </a: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2030804"/>
              </p:ext>
            </p:extLst>
          </p:nvPr>
        </p:nvGraphicFramePr>
        <p:xfrm>
          <a:off x="361244" y="1320800"/>
          <a:ext cx="5463368" cy="3499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6104401" y="2150952"/>
            <a:ext cx="5249399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10791" y="2150952"/>
            <a:ext cx="4844063" cy="35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27144" y="4625024"/>
            <a:ext cx="9284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 n = 8796</a:t>
            </a:r>
          </a:p>
          <a:p>
            <a:r>
              <a:rPr lang="en-GB" sz="1400" b="1" dirty="0"/>
              <a:t>N = 9050*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63111" y="4663585"/>
            <a:ext cx="947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 n = 11207</a:t>
            </a:r>
          </a:p>
          <a:p>
            <a:r>
              <a:rPr lang="en-GB" sz="1400" b="1" dirty="0"/>
              <a:t>N = 13705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28062" y="4655818"/>
            <a:ext cx="930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 n = 9610</a:t>
            </a:r>
          </a:p>
          <a:p>
            <a:r>
              <a:rPr lang="en-GB" sz="1400" b="1" dirty="0"/>
              <a:t>N = 11207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66896" y="1531517"/>
            <a:ext cx="1006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68% VS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5044" y="2810513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34238" y="285002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1955990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PopART</a:t>
            </a:r>
            <a:r>
              <a:rPr lang="en-GB" b="1" dirty="0"/>
              <a:t> 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1431005"/>
              </p:ext>
            </p:extLst>
          </p:nvPr>
        </p:nvGraphicFramePr>
        <p:xfrm>
          <a:off x="6070120" y="1384104"/>
          <a:ext cx="5377360" cy="3492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8752984"/>
              </p:ext>
            </p:extLst>
          </p:nvPr>
        </p:nvGraphicFramePr>
        <p:xfrm>
          <a:off x="838200" y="1374165"/>
          <a:ext cx="5257800" cy="3501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6447840" y="2112202"/>
            <a:ext cx="4844063" cy="35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38706" y="4746036"/>
            <a:ext cx="930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 n = 9648</a:t>
            </a:r>
          </a:p>
          <a:p>
            <a:r>
              <a:rPr lang="en-GB" sz="1400" b="1" dirty="0"/>
              <a:t>N = 17686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89110" y="4745208"/>
            <a:ext cx="856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 n = 7805</a:t>
            </a:r>
          </a:p>
          <a:p>
            <a:r>
              <a:rPr lang="en-GB" sz="1400" b="1" dirty="0"/>
              <a:t>N = 9648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60956" y="4756917"/>
            <a:ext cx="947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 n = 14929</a:t>
            </a:r>
          </a:p>
          <a:p>
            <a:r>
              <a:rPr lang="en-GB" sz="1400" b="1" dirty="0"/>
              <a:t>N = 17211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26952" y="4756089"/>
            <a:ext cx="1109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 n = 10173</a:t>
            </a:r>
          </a:p>
          <a:p>
            <a:r>
              <a:rPr lang="en-GB" sz="1400" b="1" dirty="0"/>
              <a:t>N = 12456**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5792" y="2964983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26630" y="297533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A1F5CE6-768F-4FFA-9CD8-188EA49CA074}"/>
              </a:ext>
            </a:extLst>
          </p:cNvPr>
          <p:cNvSpPr txBox="1"/>
          <p:nvPr/>
        </p:nvSpPr>
        <p:spPr>
          <a:xfrm>
            <a:off x="4187982" y="2313925"/>
            <a:ext cx="1073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45% ART </a:t>
            </a:r>
          </a:p>
          <a:p>
            <a:r>
              <a:rPr lang="en-GB" b="1" dirty="0"/>
              <a:t>coverage</a:t>
            </a:r>
          </a:p>
        </p:txBody>
      </p:sp>
    </p:spTree>
    <p:extLst>
      <p:ext uri="{BB962C8B-B14F-4D97-AF65-F5344CB8AC3E}">
        <p14:creationId xmlns:p14="http://schemas.microsoft.com/office/powerpoint/2010/main" val="791727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SEARCH</a:t>
            </a:r>
            <a:endParaRPr lang="en-GB" sz="32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9501778"/>
              </p:ext>
            </p:extLst>
          </p:nvPr>
        </p:nvGraphicFramePr>
        <p:xfrm>
          <a:off x="838201" y="1374176"/>
          <a:ext cx="5257800" cy="3413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2763784"/>
              </p:ext>
            </p:extLst>
          </p:nvPr>
        </p:nvGraphicFramePr>
        <p:xfrm>
          <a:off x="6143443" y="1374176"/>
          <a:ext cx="5319686" cy="3413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6497535" y="2092324"/>
            <a:ext cx="4844063" cy="35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90051" y="2092324"/>
            <a:ext cx="4844063" cy="35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43668" y="1524243"/>
            <a:ext cx="1006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42% VS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3122" y="282355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34114" y="2853627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06988" y="4665826"/>
            <a:ext cx="856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 n = 7988</a:t>
            </a:r>
          </a:p>
          <a:p>
            <a:r>
              <a:rPr lang="en-GB" sz="1400" b="1" dirty="0"/>
              <a:t>N = 8408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192766" y="4665826"/>
            <a:ext cx="896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 n  = 6392</a:t>
            </a:r>
          </a:p>
          <a:p>
            <a:r>
              <a:rPr lang="en-GB" sz="1400" b="1" dirty="0"/>
              <a:t>N = 7287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493640" y="4691063"/>
            <a:ext cx="856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 n = 7287</a:t>
            </a:r>
          </a:p>
          <a:p>
            <a:r>
              <a:rPr lang="en-GB" sz="1400" b="1" dirty="0"/>
              <a:t>N = 7988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87316" y="4705181"/>
            <a:ext cx="856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 n = 3484</a:t>
            </a:r>
          </a:p>
          <a:p>
            <a:r>
              <a:rPr lang="en-GB" sz="1400" b="1" dirty="0"/>
              <a:t>N = 4149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66798" y="4724549"/>
            <a:ext cx="856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 n = 4149</a:t>
            </a:r>
          </a:p>
          <a:p>
            <a:r>
              <a:rPr lang="en-GB" sz="1400" b="1" dirty="0"/>
              <a:t>N = 5316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72990" y="4724929"/>
            <a:ext cx="856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 n = 5136</a:t>
            </a:r>
          </a:p>
          <a:p>
            <a:r>
              <a:rPr lang="en-GB" sz="1400" b="1" dirty="0"/>
              <a:t>N = 8305</a:t>
            </a:r>
          </a:p>
        </p:txBody>
      </p:sp>
      <p:sp>
        <p:nvSpPr>
          <p:cNvPr id="19" name="Oval 18"/>
          <p:cNvSpPr/>
          <p:nvPr/>
        </p:nvSpPr>
        <p:spPr>
          <a:xfrm>
            <a:off x="10535023" y="1422400"/>
            <a:ext cx="926472" cy="588409"/>
          </a:xfrm>
          <a:prstGeom prst="ellipse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38023" y="6044728"/>
            <a:ext cx="116306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are interim results from intervention arm at baseline and y2. Full study results (y3, Intervention vs. Control) will be presented 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 11 (WEAX01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1920784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TasP</a:t>
            </a:r>
            <a:endParaRPr lang="en-GB" sz="3200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3117782"/>
              </p:ext>
            </p:extLst>
          </p:nvPr>
        </p:nvGraphicFramePr>
        <p:xfrm>
          <a:off x="6095366" y="1361168"/>
          <a:ext cx="5129059" cy="3351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3678279"/>
              </p:ext>
            </p:extLst>
          </p:nvPr>
        </p:nvGraphicFramePr>
        <p:xfrm>
          <a:off x="838200" y="1361168"/>
          <a:ext cx="5214084" cy="3351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8996" y="2693513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0341" y="268243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37715" y="1536799"/>
            <a:ext cx="883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24% VS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37792" y="4567281"/>
            <a:ext cx="838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n =914</a:t>
            </a:r>
          </a:p>
          <a:p>
            <a:r>
              <a:rPr lang="en-GB" sz="1400" b="1" dirty="0"/>
              <a:t>N = 1159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01129" y="4566453"/>
            <a:ext cx="747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n=275</a:t>
            </a:r>
          </a:p>
          <a:p>
            <a:r>
              <a:rPr lang="en-GB" sz="1400" b="1" dirty="0"/>
              <a:t>N = 352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31924" y="4566453"/>
            <a:ext cx="747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n=352</a:t>
            </a:r>
          </a:p>
          <a:p>
            <a:r>
              <a:rPr lang="en-GB" sz="1400" b="1" dirty="0"/>
              <a:t>N = 914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760956" y="4558284"/>
            <a:ext cx="838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 n=1268</a:t>
            </a:r>
          </a:p>
          <a:p>
            <a:r>
              <a:rPr lang="en-GB" sz="1400" b="1" dirty="0"/>
              <a:t>N = 1420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924293" y="4557456"/>
            <a:ext cx="747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 n=680</a:t>
            </a:r>
          </a:p>
          <a:p>
            <a:r>
              <a:rPr lang="en-GB" sz="1400" b="1" dirty="0"/>
              <a:t>N = 773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355088" y="4557456"/>
            <a:ext cx="838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 n=773</a:t>
            </a:r>
          </a:p>
          <a:p>
            <a:r>
              <a:rPr lang="en-GB" sz="1400" b="1" dirty="0"/>
              <a:t>N = 1268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163065" y="2085171"/>
            <a:ext cx="4844063" cy="35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420376" y="2085171"/>
            <a:ext cx="4844063" cy="35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10297954" y="1422400"/>
            <a:ext cx="926472" cy="588409"/>
          </a:xfrm>
          <a:prstGeom prst="ellipse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06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Overview of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36914"/>
            <a:ext cx="11030527" cy="4740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Methods </a:t>
            </a:r>
          </a:p>
          <a:p>
            <a:r>
              <a:rPr lang="en-GB" dirty="0"/>
              <a:t>UNAIDS 90-90-90 targets </a:t>
            </a:r>
          </a:p>
          <a:p>
            <a:r>
              <a:rPr lang="en-GB" dirty="0"/>
              <a:t>Measuring impact of trial interventions on coverage over time</a:t>
            </a:r>
          </a:p>
          <a:p>
            <a:r>
              <a:rPr lang="en-GB" dirty="0"/>
              <a:t>Intervention communities of 4 UTT community randomised trials</a:t>
            </a:r>
          </a:p>
          <a:p>
            <a:r>
              <a:rPr lang="en-GB" dirty="0"/>
              <a:t>Baseline pre-intervention, and after ~2 years of intervention</a:t>
            </a:r>
          </a:p>
          <a:p>
            <a:pPr marL="0" indent="0">
              <a:buNone/>
            </a:pPr>
            <a:r>
              <a:rPr lang="en-GB" dirty="0"/>
              <a:t>Findings</a:t>
            </a:r>
          </a:p>
          <a:p>
            <a:r>
              <a:rPr lang="en-GB" dirty="0"/>
              <a:t>Compare and contrast outcomes</a:t>
            </a:r>
          </a:p>
          <a:p>
            <a:r>
              <a:rPr lang="en-GB" dirty="0"/>
              <a:t>Limitations and strengths of coverage estimates</a:t>
            </a:r>
          </a:p>
          <a:p>
            <a:r>
              <a:rPr lang="en-GB" dirty="0"/>
              <a:t>Conclusions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9824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11133"/>
            <a:ext cx="10722429" cy="4755799"/>
          </a:xfrm>
        </p:spPr>
        <p:txBody>
          <a:bodyPr/>
          <a:lstStyle/>
          <a:p>
            <a:r>
              <a:rPr lang="en-GB" dirty="0"/>
              <a:t>Challenging to get accurate representation of coverage and estimate 90-90-90 at population level to measure the impact of interventions</a:t>
            </a:r>
          </a:p>
          <a:p>
            <a:r>
              <a:rPr lang="en-GB" dirty="0"/>
              <a:t>Key unknown “behind the scenes” is population flux</a:t>
            </a:r>
          </a:p>
          <a:p>
            <a:r>
              <a:rPr lang="en-GB" dirty="0"/>
              <a:t>Estimates from all trials indicate high coverage is achievable</a:t>
            </a:r>
          </a:p>
          <a:p>
            <a:r>
              <a:rPr lang="en-GB" dirty="0"/>
              <a:t>90-90-90 targets not originally part of the aims of the trial but useful way of summarising coverage</a:t>
            </a:r>
          </a:p>
        </p:txBody>
      </p:sp>
    </p:spTree>
    <p:extLst>
      <p:ext uri="{BB962C8B-B14F-4D97-AF65-F5344CB8AC3E}">
        <p14:creationId xmlns:p14="http://schemas.microsoft.com/office/powerpoint/2010/main" val="26246981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838200" y="1822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0099D2"/>
                </a:solidFill>
                <a:latin typeface="Raleway" panose="020B0503030101060003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itchFamily="34" charset="0"/>
              </a:rPr>
              <a:t>Thanks and Acknowledgements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758" y="4364716"/>
            <a:ext cx="117099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Study participants and community members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Funding organizations, sponsors, Ministries of Health,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collaborating partners and all study staff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Richard Hayes and Francois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Dabis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for leading the UT3C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3A8C49FD-1F38-1149-9BA7-6DD65DEE88F0}"/>
              </a:ext>
            </a:extLst>
          </p:cNvPr>
          <p:cNvSpPr txBox="1">
            <a:spLocks/>
          </p:cNvSpPr>
          <p:nvPr/>
        </p:nvSpPr>
        <p:spPr>
          <a:xfrm>
            <a:off x="609599" y="1495702"/>
            <a:ext cx="11382101" cy="2139320"/>
          </a:xfrm>
          <a:prstGeom prst="rect">
            <a:avLst/>
          </a:prstGeom>
        </p:spPr>
        <p:txBody>
          <a:bodyPr numCol="4" spcCol="18288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/>
              <a:t>BCCP</a:t>
            </a:r>
          </a:p>
          <a:p>
            <a:pPr marL="0" indent="0">
              <a:buNone/>
            </a:pPr>
            <a:r>
              <a:rPr lang="en-US" sz="2400" dirty="0"/>
              <a:t>Pam </a:t>
            </a:r>
            <a:r>
              <a:rPr lang="en-US" sz="2400" dirty="0" err="1"/>
              <a:t>Bachanas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Kara Bennett</a:t>
            </a:r>
          </a:p>
          <a:p>
            <a:pPr marL="0" indent="0">
              <a:buNone/>
            </a:pPr>
            <a:r>
              <a:rPr lang="en-US" sz="2400" dirty="0"/>
              <a:t>Lisa Block</a:t>
            </a:r>
          </a:p>
          <a:p>
            <a:pPr marL="0" indent="0">
              <a:buNone/>
            </a:pPr>
            <a:r>
              <a:rPr lang="en-US" sz="2400" dirty="0" err="1"/>
              <a:t>Shahin</a:t>
            </a:r>
            <a:r>
              <a:rPr lang="en-US" sz="2400" dirty="0"/>
              <a:t> </a:t>
            </a:r>
            <a:r>
              <a:rPr lang="en-US" sz="2400" dirty="0" err="1"/>
              <a:t>Lockman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b="1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b="1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b="1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err="1"/>
              <a:t>PopART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Sian Floyd</a:t>
            </a:r>
          </a:p>
          <a:p>
            <a:pPr marL="0" indent="0">
              <a:buNone/>
            </a:pPr>
            <a:r>
              <a:rPr lang="en-US" sz="2400" dirty="0"/>
              <a:t>Richard Hayes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/>
              <a:t>SEARCH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Laura </a:t>
            </a:r>
            <a:r>
              <a:rPr lang="en-US" sz="2400" dirty="0" err="1"/>
              <a:t>Balzer</a:t>
            </a: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Diane </a:t>
            </a:r>
            <a:r>
              <a:rPr lang="en-US" sz="2400" dirty="0" err="1"/>
              <a:t>Havlir</a:t>
            </a: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Maya Petersen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b="1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b="1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/>
              <a:t>TasP</a:t>
            </a:r>
            <a:endParaRPr lang="en-US" sz="24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Collins Iwuji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Joseph </a:t>
            </a:r>
            <a:r>
              <a:rPr lang="en-US" sz="2400" dirty="0" err="1"/>
              <a:t>Larmarange</a:t>
            </a: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Joanna </a:t>
            </a:r>
            <a:r>
              <a:rPr lang="en-US" sz="2400" dirty="0" err="1"/>
              <a:t>Orne-Gliemann</a:t>
            </a: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7928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" y="273685"/>
            <a:ext cx="7247709" cy="1325563"/>
          </a:xfrm>
        </p:spPr>
        <p:txBody>
          <a:bodyPr/>
          <a:lstStyle/>
          <a:p>
            <a:r>
              <a:rPr lang="en-GB" b="1" dirty="0"/>
              <a:t>UNAIDS 90-90-90 targets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554" y="1416308"/>
            <a:ext cx="6723017" cy="2760144"/>
          </a:xfrm>
        </p:spPr>
        <p:txBody>
          <a:bodyPr>
            <a:noAutofit/>
          </a:bodyPr>
          <a:lstStyle/>
          <a:p>
            <a:r>
              <a:rPr lang="en-GB" dirty="0"/>
              <a:t>Aimed at achieving high coverage at population level</a:t>
            </a:r>
          </a:p>
          <a:p>
            <a:r>
              <a:rPr lang="en-GB" dirty="0"/>
              <a:t>Cross-sectional measure of coverage</a:t>
            </a:r>
          </a:p>
          <a:p>
            <a:r>
              <a:rPr lang="en-GB" dirty="0"/>
              <a:t>‘Snapshot in time’</a:t>
            </a:r>
          </a:p>
          <a:p>
            <a:r>
              <a:rPr lang="en-GB" dirty="0"/>
              <a:t>Population-wide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8311" y="0"/>
            <a:ext cx="5203689" cy="39027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37714" y="699548"/>
            <a:ext cx="470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1st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12370" y="1143198"/>
            <a:ext cx="504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3rd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54834" y="936466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2nd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620867" y="581893"/>
            <a:ext cx="248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73% VS among all PLWH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0465" y="4233403"/>
            <a:ext cx="11218917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bg1"/>
              </a:buClr>
            </a:pPr>
            <a:r>
              <a:rPr lang="en-GB" dirty="0"/>
              <a:t>Universal Test &amp; Treat Trials</a:t>
            </a:r>
          </a:p>
          <a:p>
            <a:r>
              <a:rPr lang="en-GB" dirty="0"/>
              <a:t>Coverage has to be high to achieve the ultimate goal of population level HIV-incidence reduction</a:t>
            </a:r>
          </a:p>
          <a:p>
            <a:r>
              <a:rPr lang="en-GB" dirty="0"/>
              <a:t>90-90-90 targets a way to measure the impact of UTT interventions on coverage over time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9644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8311" y="0"/>
            <a:ext cx="5203689" cy="3902767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770705" y="2312118"/>
            <a:ext cx="6087291" cy="274320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8002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5725" y="2516310"/>
            <a:ext cx="3246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All people living in a community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537252" y="3089834"/>
            <a:ext cx="5473144" cy="213975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355725" y="3638939"/>
            <a:ext cx="4780567" cy="1794841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4881" y="3191230"/>
            <a:ext cx="3350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All people living with HIV (PLWH)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52414" y="3813894"/>
            <a:ext cx="3857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90% PLWH diagnosed and know status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008242" y="4265983"/>
            <a:ext cx="4306958" cy="1391739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63838" y="4350610"/>
            <a:ext cx="2970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90% diagnosed PLWH on ART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559783" y="4804569"/>
            <a:ext cx="3950730" cy="1052063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81980" y="4894667"/>
            <a:ext cx="3254311" cy="652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90% diagnosed PLWH on ART &amp; virally suppressed</a:t>
            </a:r>
          </a:p>
        </p:txBody>
      </p:sp>
      <p:sp>
        <p:nvSpPr>
          <p:cNvPr id="19" name="Title 3"/>
          <p:cNvSpPr>
            <a:spLocks noGrp="1"/>
          </p:cNvSpPr>
          <p:nvPr>
            <p:ph type="title"/>
          </p:nvPr>
        </p:nvSpPr>
        <p:spPr>
          <a:xfrm>
            <a:off x="348525" y="550137"/>
            <a:ext cx="10515600" cy="1206817"/>
          </a:xfrm>
        </p:spPr>
        <p:txBody>
          <a:bodyPr>
            <a:noAutofit/>
          </a:bodyPr>
          <a:lstStyle/>
          <a:p>
            <a:r>
              <a:rPr lang="en-GB" sz="4400" b="1" dirty="0"/>
              <a:t/>
            </a:r>
            <a:br>
              <a:rPr lang="en-GB" sz="4400" b="1" dirty="0"/>
            </a:br>
            <a:r>
              <a:rPr lang="en-GB" sz="4400" b="1" dirty="0"/>
              <a:t>“…% of all people…”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7136291" y="3375896"/>
            <a:ext cx="1001734" cy="437999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262187" y="3367584"/>
            <a:ext cx="2327968" cy="9830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7491888" y="3375896"/>
            <a:ext cx="3611541" cy="1541819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45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4398" y="1"/>
            <a:ext cx="4527602" cy="339570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41293"/>
            <a:ext cx="77070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latin typeface="+mj-lt"/>
              </a:rPr>
              <a:t>All adults living in the </a:t>
            </a:r>
          </a:p>
          <a:p>
            <a:pPr algn="ctr"/>
            <a:r>
              <a:rPr lang="en-GB" sz="4400" b="1" dirty="0">
                <a:latin typeface="+mj-lt"/>
              </a:rPr>
              <a:t>community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70705" y="2312118"/>
            <a:ext cx="6087291" cy="274320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8002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37877" y="2283261"/>
            <a:ext cx="6020119" cy="415498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endParaRPr lang="en-GB" sz="2200" dirty="0"/>
          </a:p>
          <a:p>
            <a:pPr algn="just"/>
            <a:r>
              <a:rPr lang="en-GB" sz="2200" dirty="0"/>
              <a:t>Ideally…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200" dirty="0"/>
              <a:t>Identify all households and household members </a:t>
            </a:r>
          </a:p>
          <a:p>
            <a:pPr algn="just"/>
            <a:endParaRPr lang="en-GB" sz="2200" dirty="0"/>
          </a:p>
          <a:p>
            <a:pPr algn="just"/>
            <a:r>
              <a:rPr lang="en-GB" sz="2200" dirty="0"/>
              <a:t>Reality of delivering intervention…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200" dirty="0"/>
              <a:t>Meet face to face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200" dirty="0"/>
              <a:t>Agree to participate in intervention </a:t>
            </a:r>
          </a:p>
          <a:p>
            <a:pPr algn="just"/>
            <a:endParaRPr lang="en-GB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/>
          </a:p>
          <a:p>
            <a:endParaRPr lang="en-GB" sz="2200" dirty="0"/>
          </a:p>
        </p:txBody>
      </p:sp>
      <p:sp>
        <p:nvSpPr>
          <p:cNvPr id="4" name="Explosion 2 3"/>
          <p:cNvSpPr/>
          <p:nvPr/>
        </p:nvSpPr>
        <p:spPr>
          <a:xfrm rot="463134">
            <a:off x="7035237" y="3055804"/>
            <a:ext cx="5133518" cy="3990608"/>
          </a:xfrm>
          <a:prstGeom prst="irregularSeal2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 flipH="1">
            <a:off x="7914074" y="4233335"/>
            <a:ext cx="3657036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1"/>
            <a:r>
              <a:rPr lang="en-GB" sz="2200" b="1" dirty="0"/>
              <a:t>Multiple time-points!</a:t>
            </a:r>
          </a:p>
          <a:p>
            <a:pPr lvl="1"/>
            <a:r>
              <a:rPr lang="en-GB" sz="2200" b="1" dirty="0"/>
              <a:t>Population flux</a:t>
            </a:r>
          </a:p>
          <a:p>
            <a:pPr marL="800100" lvl="1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2200" b="1" dirty="0"/>
              <a:t>Deaths</a:t>
            </a:r>
          </a:p>
          <a:p>
            <a:pPr marL="800100" lvl="1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2200" b="1" dirty="0"/>
              <a:t>Out-migration</a:t>
            </a:r>
          </a:p>
          <a:p>
            <a:pPr marL="800100" lvl="1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2200" b="1" dirty="0"/>
              <a:t>In-migration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08878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680" y="-13697"/>
            <a:ext cx="11668502" cy="1325563"/>
          </a:xfrm>
        </p:spPr>
        <p:txBody>
          <a:bodyPr/>
          <a:lstStyle/>
          <a:p>
            <a:r>
              <a:rPr lang="en-GB" b="1" dirty="0"/>
              <a:t>Identifying the target population of adults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482496"/>
              </p:ext>
            </p:extLst>
          </p:nvPr>
        </p:nvGraphicFramePr>
        <p:xfrm>
          <a:off x="300445" y="963030"/>
          <a:ext cx="11534505" cy="4771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8906">
                  <a:extLst>
                    <a:ext uri="{9D8B030D-6E8A-4147-A177-3AD203B41FA5}">
                      <a16:colId xmlns:a16="http://schemas.microsoft.com/office/drawing/2014/main" xmlns="" val="4116255734"/>
                    </a:ext>
                  </a:extLst>
                </a:gridCol>
                <a:gridCol w="2774896">
                  <a:extLst>
                    <a:ext uri="{9D8B030D-6E8A-4147-A177-3AD203B41FA5}">
                      <a16:colId xmlns:a16="http://schemas.microsoft.com/office/drawing/2014/main" xmlns="" val="86683109"/>
                    </a:ext>
                  </a:extLst>
                </a:gridCol>
                <a:gridCol w="2306901">
                  <a:extLst>
                    <a:ext uri="{9D8B030D-6E8A-4147-A177-3AD203B41FA5}">
                      <a16:colId xmlns:a16="http://schemas.microsoft.com/office/drawing/2014/main" xmlns="" val="2906435348"/>
                    </a:ext>
                  </a:extLst>
                </a:gridCol>
                <a:gridCol w="2306901">
                  <a:extLst>
                    <a:ext uri="{9D8B030D-6E8A-4147-A177-3AD203B41FA5}">
                      <a16:colId xmlns:a16="http://schemas.microsoft.com/office/drawing/2014/main" xmlns="" val="1766565945"/>
                    </a:ext>
                  </a:extLst>
                </a:gridCol>
                <a:gridCol w="2306901">
                  <a:extLst>
                    <a:ext uri="{9D8B030D-6E8A-4147-A177-3AD203B41FA5}">
                      <a16:colId xmlns:a16="http://schemas.microsoft.com/office/drawing/2014/main" xmlns="" val="3584584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BCPP</a:t>
                      </a: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15 communities*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bg1"/>
                          </a:solidFill>
                        </a:rPr>
                        <a:t>PopART</a:t>
                      </a: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4 communities**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SEARCH</a:t>
                      </a: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16 communities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TasP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5 communities***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52108009"/>
                  </a:ext>
                </a:extLst>
              </a:tr>
              <a:tr h="930641">
                <a:tc>
                  <a:txBody>
                    <a:bodyPr/>
                    <a:lstStyle/>
                    <a:p>
                      <a:r>
                        <a:rPr lang="en-GB" b="1" dirty="0"/>
                        <a:t>Population enumeration </a:t>
                      </a:r>
                      <a:r>
                        <a:rPr lang="en-GB" b="1" baseline="0" dirty="0"/>
                        <a:t>– baseline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Community-wide enumeration of HHs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Community-wide enumeration of HHs</a:t>
                      </a:r>
                    </a:p>
                    <a:p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Community-wide enumeration of HHs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Community-wide enumeration of HHs</a:t>
                      </a:r>
                    </a:p>
                    <a:p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0256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Population enumeration </a:t>
                      </a:r>
                      <a:r>
                        <a:rPr lang="en-GB" b="1" baseline="0" dirty="0"/>
                        <a:t>– ~2y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Baseline enumeration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data which mapped  all households updated using Google maps to estimate population growth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Annual community-wide re-enumeration of HH</a:t>
                      </a:r>
                      <a:r>
                        <a:rPr lang="en-GB" b="1" baseline="0" dirty="0">
                          <a:solidFill>
                            <a:schemeClr val="bg1"/>
                          </a:solidFill>
                        </a:rPr>
                        <a:t> and individuals during intervention delivery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Updated data for in- and out-migration and deaths using community-wide re-enumeration at y3</a:t>
                      </a:r>
                      <a:endParaRPr lang="en-GB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Six monthly community-wide re-enumeration of HH and individuals during 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intervention delivery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2390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(Community wide enumeration was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done at end of study in 3 of the intervention communities – data not shown today )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56903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1863" y="6002404"/>
            <a:ext cx="116656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* BCPP – coverage estimates were restricted to Botswana citizens; primary by-arm coverage estimates will be derived from prospective cohort and end of study surveys in both arms	** </a:t>
            </a:r>
            <a:r>
              <a:rPr lang="en-GB" sz="1600" dirty="0" err="1"/>
              <a:t>PopART</a:t>
            </a:r>
            <a:r>
              <a:rPr lang="en-GB" sz="1600" dirty="0"/>
              <a:t> – coverage estimates shown are from 4 Arm A, full UTT intervention communities in Zambia pending data from SA   ***</a:t>
            </a:r>
            <a:r>
              <a:rPr lang="en-GB" sz="1600" dirty="0" err="1"/>
              <a:t>TasP</a:t>
            </a:r>
            <a:r>
              <a:rPr lang="en-GB" sz="1600" dirty="0"/>
              <a:t> – 6 other intervention communities with ≤ 2y follow-up are not included here</a:t>
            </a:r>
          </a:p>
        </p:txBody>
      </p:sp>
    </p:spTree>
    <p:extLst>
      <p:ext uri="{BB962C8B-B14F-4D97-AF65-F5344CB8AC3E}">
        <p14:creationId xmlns:p14="http://schemas.microsoft.com/office/powerpoint/2010/main" val="3106676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949" y="60963"/>
            <a:ext cx="11534506" cy="1325563"/>
          </a:xfrm>
        </p:spPr>
        <p:txBody>
          <a:bodyPr/>
          <a:lstStyle/>
          <a:p>
            <a:r>
              <a:rPr lang="en-GB" b="1" dirty="0"/>
              <a:t>Adults reached by intervention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0962365"/>
              </p:ext>
            </p:extLst>
          </p:nvPr>
        </p:nvGraphicFramePr>
        <p:xfrm>
          <a:off x="326949" y="1187157"/>
          <a:ext cx="11534506" cy="3451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726">
                  <a:extLst>
                    <a:ext uri="{9D8B030D-6E8A-4147-A177-3AD203B41FA5}">
                      <a16:colId xmlns:a16="http://schemas.microsoft.com/office/drawing/2014/main" xmlns="" val="4116255734"/>
                    </a:ext>
                  </a:extLst>
                </a:gridCol>
                <a:gridCol w="1772195">
                  <a:extLst>
                    <a:ext uri="{9D8B030D-6E8A-4147-A177-3AD203B41FA5}">
                      <a16:colId xmlns:a16="http://schemas.microsoft.com/office/drawing/2014/main" xmlns="" val="86683109"/>
                    </a:ext>
                  </a:extLst>
                </a:gridCol>
                <a:gridCol w="1772195">
                  <a:extLst>
                    <a:ext uri="{9D8B030D-6E8A-4147-A177-3AD203B41FA5}">
                      <a16:colId xmlns:a16="http://schemas.microsoft.com/office/drawing/2014/main" xmlns="" val="2906435348"/>
                    </a:ext>
                  </a:extLst>
                </a:gridCol>
                <a:gridCol w="1772195">
                  <a:extLst>
                    <a:ext uri="{9D8B030D-6E8A-4147-A177-3AD203B41FA5}">
                      <a16:colId xmlns:a16="http://schemas.microsoft.com/office/drawing/2014/main" xmlns="" val="1766565945"/>
                    </a:ext>
                  </a:extLst>
                </a:gridCol>
                <a:gridCol w="1772195">
                  <a:extLst>
                    <a:ext uri="{9D8B030D-6E8A-4147-A177-3AD203B41FA5}">
                      <a16:colId xmlns:a16="http://schemas.microsoft.com/office/drawing/2014/main" xmlns="" val="3584584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Total  population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BCPP 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bg1"/>
                          </a:solidFill>
                        </a:rPr>
                        <a:t>PopART</a:t>
                      </a: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SEARCH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TasP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52108009"/>
                  </a:ext>
                </a:extLst>
              </a:tr>
              <a:tr h="1343247">
                <a:tc>
                  <a:txBody>
                    <a:bodyPr/>
                    <a:lstStyle/>
                    <a:p>
                      <a:r>
                        <a:rPr lang="en-GB" b="1" dirty="0"/>
                        <a:t>Proportion of adult residents </a:t>
                      </a:r>
                      <a:r>
                        <a:rPr lang="en-GB" b="1" baseline="0" dirty="0"/>
                        <a:t> reached by the intervention among all estimated eligible adult residents in community</a:t>
                      </a:r>
                    </a:p>
                    <a:p>
                      <a:r>
                        <a:rPr lang="en-GB" b="1" baseline="0" dirty="0"/>
                        <a:t>– baseline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66%</a:t>
                      </a: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(38,000/</a:t>
                      </a: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58,000)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80%</a:t>
                      </a:r>
                    </a:p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(101,102/</a:t>
                      </a:r>
                    </a:p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125,912)*</a:t>
                      </a:r>
                    </a:p>
                    <a:p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92%</a:t>
                      </a: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(73,310/</a:t>
                      </a: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79,818)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86% </a:t>
                      </a: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(4,024/</a:t>
                      </a: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4,681)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2921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Proportion of adult residents reached by the  </a:t>
                      </a:r>
                      <a:r>
                        <a:rPr lang="en-GB" b="1" baseline="0" dirty="0"/>
                        <a:t>intervention among all estimated eligible adult residents in community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baseline="0" dirty="0"/>
                        <a:t>– ~2y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&gt;100%!</a:t>
                      </a: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(61,645 observed/</a:t>
                      </a: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58,000 estimated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at baseline 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69%</a:t>
                      </a:r>
                    </a:p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(88,098/</a:t>
                      </a:r>
                    </a:p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127,438)*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77%</a:t>
                      </a: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(73,952/</a:t>
                      </a: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95,599)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95% </a:t>
                      </a: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(4,587/4,828)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841904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84749" y="6163734"/>
            <a:ext cx="58302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* </a:t>
            </a:r>
            <a:r>
              <a:rPr lang="en-GB" sz="1600" dirty="0" err="1"/>
              <a:t>PopART</a:t>
            </a:r>
            <a:r>
              <a:rPr lang="en-GB" sz="1600" dirty="0"/>
              <a:t> age eligibility changed from ≥18y at baseline to ≥15y by 2y</a:t>
            </a:r>
          </a:p>
        </p:txBody>
      </p:sp>
    </p:spTree>
    <p:extLst>
      <p:ext uri="{BB962C8B-B14F-4D97-AF65-F5344CB8AC3E}">
        <p14:creationId xmlns:p14="http://schemas.microsoft.com/office/powerpoint/2010/main" val="1042953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445" y="-262796"/>
            <a:ext cx="11534504" cy="1325563"/>
          </a:xfrm>
        </p:spPr>
        <p:txBody>
          <a:bodyPr/>
          <a:lstStyle/>
          <a:p>
            <a:r>
              <a:rPr lang="en-GB" b="1" dirty="0"/>
              <a:t>Extrapolating to total adult population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2445028"/>
              </p:ext>
            </p:extLst>
          </p:nvPr>
        </p:nvGraphicFramePr>
        <p:xfrm>
          <a:off x="300445" y="725968"/>
          <a:ext cx="11534504" cy="576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0904">
                  <a:extLst>
                    <a:ext uri="{9D8B030D-6E8A-4147-A177-3AD203B41FA5}">
                      <a16:colId xmlns:a16="http://schemas.microsoft.com/office/drawing/2014/main" xmlns="" val="411625573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8668310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290643534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1766565945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3584584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BCPP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bg1"/>
                          </a:solidFill>
                        </a:rPr>
                        <a:t>PopART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SEARCH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TasP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52108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Key assumption for extrapolation to tota</a:t>
                      </a:r>
                      <a:r>
                        <a:rPr lang="en-GB" b="1" baseline="0" dirty="0"/>
                        <a:t>l population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HIV status and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steps of cascade among those not met during intervention delivery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is the same as among those who were met prior to intervention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using age and sex standardisation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HIV status and</a:t>
                      </a:r>
                      <a:r>
                        <a:rPr lang="en-GB" b="1" baseline="0" dirty="0">
                          <a:solidFill>
                            <a:schemeClr val="bg1"/>
                          </a:solidFill>
                        </a:rPr>
                        <a:t> steps of cascade* among those not met during intervention delivery </a:t>
                      </a: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is the same as among those who were met prior to intervention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- after stratifying on a number of key characteristics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HIV status and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steps of cascade among those not met during intervention delivery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is the same as among those who were met prior to intervention</a:t>
                      </a: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- after controlling for a number of key characteristics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Estimates are focused on those identified by the intervention as HIV-positive.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Not extrapolated to total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population in data shown here.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2390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Statistical methods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Baseline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HIV prevalence standardised </a:t>
                      </a: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according to age and gender distribution by community in Botswana Census 2011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Stratum</a:t>
                      </a:r>
                      <a:r>
                        <a:rPr lang="en-GB" b="1" baseline="0" dirty="0">
                          <a:solidFill>
                            <a:schemeClr val="bg1"/>
                          </a:solidFill>
                        </a:rPr>
                        <a:t> specific estimates (based on key characteristics) summarised into summary estimate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Targeted maximum likelihood estimation with Super Learner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Sensitivity analysis (not presented here) include imputation of HIV status among those with no observed HIV-status information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using mathematical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 modelling</a:t>
                      </a:r>
                    </a:p>
                    <a:p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841904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454537" y="6524089"/>
            <a:ext cx="4380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*data on viral suppression not currently available</a:t>
            </a:r>
          </a:p>
        </p:txBody>
      </p:sp>
    </p:spTree>
    <p:extLst>
      <p:ext uri="{BB962C8B-B14F-4D97-AF65-F5344CB8AC3E}">
        <p14:creationId xmlns:p14="http://schemas.microsoft.com/office/powerpoint/2010/main" val="2864645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8311" y="0"/>
            <a:ext cx="5203689" cy="3902767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770705" y="2312118"/>
            <a:ext cx="6087291" cy="274320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5725" y="2516310"/>
            <a:ext cx="3246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All people living in a community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537252" y="3089834"/>
            <a:ext cx="5473144" cy="213975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355725" y="3638939"/>
            <a:ext cx="4780567" cy="1794841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25692" y="3191230"/>
            <a:ext cx="3350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All people living with HIV (PLWH)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21785" y="3813894"/>
            <a:ext cx="3857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90% PLWH diagnosed and know status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09044" y="1046098"/>
            <a:ext cx="26030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latin typeface="+mj-lt"/>
              </a:rPr>
              <a:t>First-90</a:t>
            </a:r>
          </a:p>
        </p:txBody>
      </p:sp>
    </p:spTree>
    <p:extLst>
      <p:ext uri="{BB962C8B-B14F-4D97-AF65-F5344CB8AC3E}">
        <p14:creationId xmlns:p14="http://schemas.microsoft.com/office/powerpoint/2010/main" val="2165851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2816</TotalTime>
  <Words>1417</Words>
  <Application>Microsoft Office PowerPoint</Application>
  <PresentationFormat>Widescreen</PresentationFormat>
  <Paragraphs>381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Raleway</vt:lpstr>
      <vt:lpstr>Roboto</vt:lpstr>
      <vt:lpstr>Times New Roman</vt:lpstr>
      <vt:lpstr>Office Theme</vt:lpstr>
      <vt:lpstr>AIDS 2016_Template</vt:lpstr>
      <vt:lpstr>From trials to programmes: Lessons learned from four trials of  Universal Testing and Treatment (UTT) in Sub-Saharan Africa 24th July 2018</vt:lpstr>
      <vt:lpstr>Overview of presentation</vt:lpstr>
      <vt:lpstr>UNAIDS 90-90-90 targets</vt:lpstr>
      <vt:lpstr> “…% of all people…”</vt:lpstr>
      <vt:lpstr>PowerPoint Presentation</vt:lpstr>
      <vt:lpstr>Identifying the target population of adults </vt:lpstr>
      <vt:lpstr>Adults reached by intervention</vt:lpstr>
      <vt:lpstr>Extrapolating to total adult population</vt:lpstr>
      <vt:lpstr>PowerPoint Presentation</vt:lpstr>
      <vt:lpstr>Approaches for identifying 1st 90: Knowledge of HIV-positive status and HIV-status</vt:lpstr>
      <vt:lpstr>PowerPoint Presentation</vt:lpstr>
      <vt:lpstr>Approaches for identifying 2nd 90  ART among those with knowledge of HIV-positive status</vt:lpstr>
      <vt:lpstr>PowerPoint Presentation</vt:lpstr>
      <vt:lpstr>Approaches for identifying 3rd 90:  Viral suppression among those on ART</vt:lpstr>
      <vt:lpstr> Outcomes achieved  after ~2 years of trial interventions</vt:lpstr>
      <vt:lpstr>BCPP</vt:lpstr>
      <vt:lpstr>PopART </vt:lpstr>
      <vt:lpstr>SEARCH</vt:lpstr>
      <vt:lpstr>TasP</vt:lpstr>
      <vt:lpstr>Conclusions</vt:lpstr>
      <vt:lpstr>PowerPoint Presentation</vt:lpstr>
    </vt:vector>
  </TitlesOfParts>
  <Company>London School of Hygiene &amp; Tropical Medicine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UT3C 90-90-90</dc:title>
  <dc:creator>Kalpana Sabapathy</dc:creator>
  <cp:lastModifiedBy>Saal</cp:lastModifiedBy>
  <cp:revision>221</cp:revision>
  <dcterms:created xsi:type="dcterms:W3CDTF">2018-06-25T13:31:57Z</dcterms:created>
  <dcterms:modified xsi:type="dcterms:W3CDTF">2018-07-24T07:04:54Z</dcterms:modified>
</cp:coreProperties>
</file>